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2" r:id="rId2"/>
    <p:sldMasterId id="2147483653" r:id="rId3"/>
  </p:sldMasterIdLst>
  <p:notesMasterIdLst>
    <p:notesMasterId r:id="rId21"/>
  </p:notesMasterIdLst>
  <p:sldIdLst>
    <p:sldId id="256" r:id="rId4"/>
    <p:sldId id="259" r:id="rId5"/>
    <p:sldId id="293" r:id="rId6"/>
    <p:sldId id="260" r:id="rId7"/>
    <p:sldId id="285" r:id="rId8"/>
    <p:sldId id="286" r:id="rId9"/>
    <p:sldId id="287" r:id="rId10"/>
    <p:sldId id="289" r:id="rId11"/>
    <p:sldId id="288" r:id="rId12"/>
    <p:sldId id="291" r:id="rId13"/>
    <p:sldId id="292" r:id="rId14"/>
    <p:sldId id="271" r:id="rId15"/>
    <p:sldId id="270" r:id="rId16"/>
    <p:sldId id="273" r:id="rId17"/>
    <p:sldId id="274" r:id="rId18"/>
    <p:sldId id="284" r:id="rId19"/>
    <p:sldId id="263" r:id="rId20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55D6A6-4434-4176-9614-79EE669B1C68}" type="datetimeFigureOut">
              <a:rPr lang="es-ES"/>
              <a:pPr>
                <a:defRPr/>
              </a:pPr>
              <a:t>24/02/2011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4F847C-11D9-4F2A-94E3-DB26544B85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Cada fase corresponde con cada una de las tres modalidades del desarrollo de la actividad: 1) profesor: dirigida; 2) alumno: semidirigida; 3) por parejas: libre.</a:t>
            </a: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47A7F3-6629-43D8-8027-2B8A1134B2A6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F847C-11D9-4F2A-94E3-DB26544B858C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A1AC-A937-4478-BB3C-36F7122DB71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2ADF-AB97-4EEF-8AAF-AC4007A60FE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1AF4-5961-4605-BD6B-A541AE943FF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52BBE-B6F7-4258-9EAF-0305F34838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EBFC-85C5-4187-91E2-0972C598813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F017-4DB7-41B9-A470-4F31D7350C8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C2F3-3223-45DD-87FF-55021A1251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96C1-0E31-4133-BE02-234CE85DB67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A9083-51E4-4B4E-867D-83B16EC9512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35965-991F-4B7E-844A-47AD296E206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1CC0-5421-4D90-A098-792E91F7E4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ada CRE power point.jpg                                    003004FEMacintosh HD                   BE753FA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76200"/>
            <a:ext cx="89916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15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E97C40D0-E719-4128-B75F-0FF121ADCED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2051" name="Picture 3" descr="banda CRE power point.jpg                                      003004FEMacintosh HD                   BE753FA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867400"/>
            <a:ext cx="8839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152400" y="457200"/>
            <a:ext cx="88392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657600" y="1447800"/>
            <a:ext cx="1752600" cy="3048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86200" y="1573213"/>
            <a:ext cx="16002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Humanidad      </a:t>
            </a:r>
          </a:p>
          <a:p>
            <a:pPr>
              <a:lnSpc>
                <a:spcPct val="180000"/>
              </a:lnSpc>
              <a:defRPr/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Imparcialidad      </a:t>
            </a:r>
          </a:p>
          <a:p>
            <a:pPr>
              <a:lnSpc>
                <a:spcPct val="180000"/>
              </a:lnSpc>
              <a:defRPr/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Neutralidad      </a:t>
            </a:r>
          </a:p>
          <a:p>
            <a:pPr>
              <a:lnSpc>
                <a:spcPct val="180000"/>
              </a:lnSpc>
              <a:defRPr/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Independencia      </a:t>
            </a:r>
          </a:p>
          <a:p>
            <a:pPr>
              <a:lnSpc>
                <a:spcPct val="180000"/>
              </a:lnSpc>
              <a:defRPr/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Voluntariado      </a:t>
            </a:r>
          </a:p>
          <a:p>
            <a:pPr>
              <a:lnSpc>
                <a:spcPct val="180000"/>
              </a:lnSpc>
              <a:defRPr/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Unidad      </a:t>
            </a:r>
          </a:p>
          <a:p>
            <a:pPr>
              <a:lnSpc>
                <a:spcPct val="180000"/>
              </a:lnSpc>
              <a:defRPr/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Universalidad</a:t>
            </a:r>
          </a:p>
        </p:txBody>
      </p:sp>
      <p:pic>
        <p:nvPicPr>
          <p:cNvPr id="3076" name="Picture 4" descr="logo CRE.jpg                                                   003004FEMacintosh HD                   BE753FA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51163" y="5334000"/>
            <a:ext cx="3240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8200" y="1414463"/>
            <a:ext cx="826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  <a:latin typeface="Arial" charset="0"/>
              </a:rPr>
              <a:t>¿Quién </a:t>
            </a:r>
            <a:r>
              <a:rPr lang="es-ES_tradnl" sz="3600">
                <a:solidFill>
                  <a:schemeClr val="bg1"/>
                </a:solidFill>
                <a:latin typeface="Arial" charset="0"/>
              </a:rPr>
              <a:t>es </a:t>
            </a:r>
            <a:r>
              <a:rPr lang="es-ES_tradnl" sz="3600" smtClean="0">
                <a:solidFill>
                  <a:schemeClr val="bg1"/>
                </a:solidFill>
                <a:latin typeface="Arial" charset="0"/>
              </a:rPr>
              <a:t>quién</a:t>
            </a:r>
            <a:r>
              <a:rPr lang="es-ES_tradnl" sz="3600" dirty="0">
                <a:solidFill>
                  <a:schemeClr val="bg1"/>
                </a:solidFill>
                <a:latin typeface="Arial" charset="0"/>
              </a:rPr>
              <a:t>? La descripción física </a:t>
            </a:r>
          </a:p>
          <a:p>
            <a:r>
              <a:rPr lang="es-ES_tradnl" sz="3600" dirty="0">
                <a:solidFill>
                  <a:schemeClr val="bg1"/>
                </a:solidFill>
                <a:latin typeface="Arial" charset="0"/>
              </a:rPr>
              <a:t>en el aula de ELE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11863" y="2636838"/>
            <a:ext cx="2693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>
                <a:solidFill>
                  <a:schemeClr val="bg1"/>
                </a:solidFill>
                <a:latin typeface="Arial" charset="0"/>
              </a:rPr>
              <a:t>Vicente Moratal Canales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Título de la presentación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1655763" y="2889250"/>
            <a:ext cx="107950" cy="107950"/>
          </a:xfrm>
          <a:prstGeom prst="flowChartProcess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1692275" y="1916113"/>
            <a:ext cx="107950" cy="107950"/>
          </a:xfrm>
          <a:prstGeom prst="flowChartProcess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1584325" y="3897313"/>
            <a:ext cx="107950" cy="107950"/>
          </a:xfrm>
          <a:prstGeom prst="flowChartProcess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8 Rectángulo"/>
          <p:cNvSpPr>
            <a:spLocks noChangeArrowheads="1"/>
          </p:cNvSpPr>
          <p:nvPr/>
        </p:nvSpPr>
        <p:spPr bwMode="auto">
          <a:xfrm>
            <a:off x="900113" y="836613"/>
            <a:ext cx="76327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Objetivos:</a:t>
            </a:r>
          </a:p>
          <a:p>
            <a:r>
              <a:rPr lang="es-ES" b="1"/>
              <a:t>	</a:t>
            </a:r>
            <a:r>
              <a:rPr lang="es-ES" sz="2000"/>
              <a:t>1) </a:t>
            </a:r>
            <a:r>
              <a:rPr lang="es-ES" sz="2000" u="sng"/>
              <a:t>Lingüísticos</a:t>
            </a:r>
          </a:p>
          <a:p>
            <a:pPr>
              <a:lnSpc>
                <a:spcPct val="150000"/>
              </a:lnSpc>
            </a:pPr>
            <a:r>
              <a:rPr lang="es-ES"/>
              <a:t>	</a:t>
            </a:r>
            <a:r>
              <a:rPr lang="es-ES" sz="2000"/>
              <a:t>Concordancia del género: </a:t>
            </a:r>
          </a:p>
          <a:p>
            <a:pPr>
              <a:lnSpc>
                <a:spcPct val="150000"/>
              </a:lnSpc>
            </a:pPr>
            <a:r>
              <a:rPr lang="es-ES" sz="2000"/>
              <a:t>¿Tiene las cejas pobladas? VS * ¿Tiene las cejas poblados?</a:t>
            </a:r>
          </a:p>
          <a:p>
            <a:pPr>
              <a:lnSpc>
                <a:spcPct val="150000"/>
              </a:lnSpc>
            </a:pPr>
            <a:r>
              <a:rPr lang="es-ES" sz="2000"/>
              <a:t>	Concordancia del número: </a:t>
            </a:r>
          </a:p>
          <a:p>
            <a:pPr>
              <a:lnSpc>
                <a:spcPct val="150000"/>
              </a:lnSpc>
            </a:pPr>
            <a:r>
              <a:rPr lang="es-ES" sz="2000"/>
              <a:t>¿Tiene los ojos marrones? VS * ¿Tiene los ojos marrón?</a:t>
            </a:r>
          </a:p>
          <a:p>
            <a:pPr>
              <a:lnSpc>
                <a:spcPct val="150000"/>
              </a:lnSpc>
            </a:pPr>
            <a:r>
              <a:rPr lang="es-ES" sz="2000"/>
              <a:t>	Uso mecánico del verbo ser: </a:t>
            </a:r>
          </a:p>
          <a:p>
            <a:pPr>
              <a:lnSpc>
                <a:spcPct val="150000"/>
              </a:lnSpc>
            </a:pPr>
            <a:r>
              <a:rPr lang="es-ES" sz="2000"/>
              <a:t>¿El personaje es calvo? VS * ¿El personaje calvo?</a:t>
            </a:r>
          </a:p>
          <a:p>
            <a:pPr>
              <a:lnSpc>
                <a:spcPct val="150000"/>
              </a:lnSpc>
            </a:pPr>
            <a:r>
              <a:rPr lang="es-ES" sz="2000"/>
              <a:t>	Sintaxis: orden lógico o marcado: </a:t>
            </a:r>
          </a:p>
          <a:p>
            <a:pPr>
              <a:lnSpc>
                <a:spcPct val="150000"/>
              </a:lnSpc>
            </a:pPr>
            <a:r>
              <a:rPr lang="es-ES" sz="2000"/>
              <a:t>¿Tiene el pelo canoso? VS *¿El pelo canoso tiene?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1584325" y="4652963"/>
            <a:ext cx="107950" cy="107950"/>
          </a:xfrm>
          <a:prstGeom prst="flowChartProcess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Título de la presentación</a:t>
            </a:r>
          </a:p>
        </p:txBody>
      </p:sp>
      <p:sp>
        <p:nvSpPr>
          <p:cNvPr id="13315" name="AutoShape 6"/>
          <p:cNvSpPr>
            <a:spLocks noChangeArrowheads="1"/>
          </p:cNvSpPr>
          <p:nvPr/>
        </p:nvSpPr>
        <p:spPr bwMode="auto">
          <a:xfrm>
            <a:off x="827088" y="2133600"/>
            <a:ext cx="107950" cy="107950"/>
          </a:xfrm>
          <a:prstGeom prst="flowChartProcess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6" name="8 Rectángulo"/>
          <p:cNvSpPr>
            <a:spLocks noChangeArrowheads="1"/>
          </p:cNvSpPr>
          <p:nvPr/>
        </p:nvSpPr>
        <p:spPr bwMode="auto">
          <a:xfrm>
            <a:off x="971550" y="836613"/>
            <a:ext cx="76327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Objetivos:</a:t>
            </a:r>
          </a:p>
          <a:p>
            <a:r>
              <a:rPr lang="es-ES" b="1"/>
              <a:t>	</a:t>
            </a:r>
          </a:p>
          <a:p>
            <a:r>
              <a:rPr lang="es-ES" sz="2000" b="1"/>
              <a:t>	</a:t>
            </a:r>
            <a:r>
              <a:rPr lang="es-ES" sz="2000"/>
              <a:t>2) </a:t>
            </a:r>
            <a:r>
              <a:rPr lang="es-ES" sz="2000" u="sng"/>
              <a:t>Comunicativos</a:t>
            </a:r>
          </a:p>
          <a:p>
            <a:pPr>
              <a:lnSpc>
                <a:spcPct val="150000"/>
              </a:lnSpc>
            </a:pPr>
            <a:r>
              <a:rPr lang="es-ES" sz="2000"/>
              <a:t>Aprender a pedir información para identificar a alguien.</a:t>
            </a:r>
          </a:p>
          <a:p>
            <a:pPr>
              <a:lnSpc>
                <a:spcPct val="150000"/>
              </a:lnSpc>
            </a:pPr>
            <a:endParaRPr lang="es-ES" sz="2000"/>
          </a:p>
          <a:p>
            <a:pPr>
              <a:lnSpc>
                <a:spcPct val="150000"/>
              </a:lnSpc>
            </a:pPr>
            <a:r>
              <a:rPr lang="es-ES" sz="2000"/>
              <a:t>	3) </a:t>
            </a:r>
            <a:r>
              <a:rPr lang="es-ES" sz="2000" u="sng"/>
              <a:t>Socioculturales y sociolingüísticos</a:t>
            </a:r>
          </a:p>
          <a:p>
            <a:pPr>
              <a:lnSpc>
                <a:spcPct val="150000"/>
              </a:lnSpc>
            </a:pPr>
            <a:r>
              <a:rPr lang="es-ES" sz="2000"/>
              <a:t>Conocer y aceptar los diferentes rasgos de diferentes culturas y etnias.</a:t>
            </a:r>
          </a:p>
          <a:p>
            <a:pPr>
              <a:lnSpc>
                <a:spcPct val="150000"/>
              </a:lnSpc>
            </a:pPr>
            <a:r>
              <a:rPr lang="es-ES" sz="2000"/>
              <a:t>Conocer algunas connotaciones peyorativas.	</a:t>
            </a: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792163" y="3500438"/>
            <a:ext cx="107950" cy="107950"/>
          </a:xfrm>
          <a:prstGeom prst="flowChartProcess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92163" y="3968750"/>
            <a:ext cx="107950" cy="107950"/>
          </a:xfrm>
          <a:prstGeom prst="flowChartProcess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8064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Simulación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pic>
        <p:nvPicPr>
          <p:cNvPr id="18436" name="5 Imagen" descr="C:\Documents and Settings\Verónica\Escritorio\TARJETAS\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708275"/>
            <a:ext cx="1511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6 Imagen" descr="C:\Documents and Settings\Verónica\Escritorio\TARJETAS\CLAU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636838"/>
            <a:ext cx="13684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7 Imagen" descr="C:\Documents and Settings\Verónica\Escritorio\TARJETAS\RO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2565400"/>
            <a:ext cx="15128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8 Imagen" descr="C:\Documents and Settings\Verónica\Escritorio\TARJETAS\DIE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2636838"/>
            <a:ext cx="1368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2"/>
          <p:cNvSpPr txBox="1">
            <a:spLocks noChangeArrowheads="1"/>
          </p:cNvSpPr>
          <p:nvPr/>
        </p:nvSpPr>
        <p:spPr bwMode="auto">
          <a:xfrm>
            <a:off x="611188" y="4797425"/>
            <a:ext cx="79216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1600" b="1" dirty="0">
                <a:latin typeface="Arial" charset="0"/>
              </a:rPr>
              <a:t>RESPUESTA: ‘</a:t>
            </a:r>
            <a:r>
              <a:rPr lang="es-ES_tradnl" sz="2000" b="1" dirty="0">
                <a:latin typeface="Arial" charset="0"/>
              </a:rPr>
              <a:t>No, no tiene el pelo moreno’ o ‘no, no es moreno’.</a:t>
            </a: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 dirty="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11" name="10 Multiplicar"/>
          <p:cNvSpPr/>
          <p:nvPr/>
        </p:nvSpPr>
        <p:spPr bwMode="auto">
          <a:xfrm>
            <a:off x="539750" y="2133600"/>
            <a:ext cx="2376488" cy="2951163"/>
          </a:xfrm>
          <a:prstGeom prst="mathMultiply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11 Multiplicar"/>
          <p:cNvSpPr/>
          <p:nvPr/>
        </p:nvSpPr>
        <p:spPr bwMode="auto">
          <a:xfrm>
            <a:off x="4067175" y="2060575"/>
            <a:ext cx="2376488" cy="3097213"/>
          </a:xfrm>
          <a:prstGeom prst="mathMultiply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" name="MS900097502[1].wav">
            <a:hlinkClick r:id="" action="ppaction://media"/>
          </p:cNvPr>
          <p:cNvPicPr>
            <a:picLocks noRot="1" noChangeAspect="1"/>
          </p:cNvPicPr>
          <p:nvPr>
            <a:wavAudioFile r:embed="rId1" name="MS900097502[1]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MS900097502[1].wav">
            <a:hlinkClick r:id="" action="ppaction://media"/>
          </p:cNvPr>
          <p:cNvPicPr>
            <a:picLocks noRot="1" noChangeAspect="1"/>
          </p:cNvPicPr>
          <p:nvPr>
            <a:wavAudioFile r:embed="rId1" name="MS900097502[1]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06084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11560" y="4797152"/>
            <a:ext cx="79216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1600" b="1" dirty="0" smtClean="0">
                <a:latin typeface="Arial" charset="0"/>
              </a:rPr>
              <a:t>PREGUNTA: ‘</a:t>
            </a:r>
            <a:r>
              <a:rPr lang="es-ES_tradnl" sz="2000" b="1" dirty="0" smtClean="0">
                <a:latin typeface="Arial" charset="0"/>
              </a:rPr>
              <a:t>¿Tiene </a:t>
            </a:r>
            <a:r>
              <a:rPr lang="es-ES_tradnl" sz="2000" b="1" dirty="0">
                <a:latin typeface="Arial" charset="0"/>
              </a:rPr>
              <a:t>el pelo </a:t>
            </a:r>
            <a:r>
              <a:rPr lang="es-ES_tradnl" sz="2000" b="1" dirty="0" smtClean="0">
                <a:latin typeface="Arial" charset="0"/>
              </a:rPr>
              <a:t>moreno?’  </a:t>
            </a:r>
            <a:r>
              <a:rPr lang="es-ES_tradnl" sz="2000" b="1" dirty="0">
                <a:latin typeface="Arial" charset="0"/>
              </a:rPr>
              <a:t>o </a:t>
            </a:r>
            <a:r>
              <a:rPr lang="es-ES_tradnl" sz="2000" b="1" dirty="0" smtClean="0">
                <a:latin typeface="Arial" charset="0"/>
              </a:rPr>
              <a:t>‘¿es moreno?’.</a:t>
            </a: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 dirty="0">
              <a:solidFill>
                <a:srgbClr val="18141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8440" grpId="0"/>
      <p:bldP spid="11" grpId="0" animBg="1"/>
      <p:bldP spid="12" grpId="0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8064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Simulación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pic>
        <p:nvPicPr>
          <p:cNvPr id="19460" name="5 Imagen" descr="C:\Documents and Settings\Verónica\Escritorio\TARJETAS\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708275"/>
            <a:ext cx="1511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7 Imagen" descr="C:\Documents and Settings\Verónica\Escritorio\TARJETAS\R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565400"/>
            <a:ext cx="15128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611188" y="4797425"/>
            <a:ext cx="79216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1600" b="1" dirty="0">
                <a:latin typeface="Arial" charset="0"/>
              </a:rPr>
              <a:t>RESPUESTA: ‘</a:t>
            </a:r>
            <a:r>
              <a:rPr lang="es-ES_tradnl" sz="2000" b="1" dirty="0">
                <a:latin typeface="Arial" charset="0"/>
              </a:rPr>
              <a:t>No, no tiene el pelo moreno’ o ‘no, no es morena’.</a:t>
            </a: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 dirty="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19463" name="Text Box 2"/>
          <p:cNvSpPr txBox="1">
            <a:spLocks noChangeArrowheads="1"/>
          </p:cNvSpPr>
          <p:nvPr/>
        </p:nvSpPr>
        <p:spPr bwMode="auto">
          <a:xfrm>
            <a:off x="4716463" y="2565400"/>
            <a:ext cx="1368425" cy="20875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DORSO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DE LA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TARJETA</a:t>
            </a:r>
            <a:endParaRPr lang="es-ES"/>
          </a:p>
        </p:txBody>
      </p:sp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1042988" y="2565400"/>
            <a:ext cx="1368425" cy="20875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2200" b="1" dirty="0">
                <a:latin typeface="Calibri" pitchFamily="34" charset="0"/>
              </a:rPr>
              <a:t>DORSO</a:t>
            </a:r>
          </a:p>
          <a:p>
            <a:pPr algn="ctr">
              <a:spcAft>
                <a:spcPts val="1000"/>
              </a:spcAft>
            </a:pPr>
            <a:r>
              <a:rPr lang="es-ES" sz="2200" b="1" dirty="0">
                <a:latin typeface="Calibri" pitchFamily="34" charset="0"/>
              </a:rPr>
              <a:t>DE LA</a:t>
            </a:r>
          </a:p>
          <a:p>
            <a:pPr algn="ctr">
              <a:spcAft>
                <a:spcPts val="1000"/>
              </a:spcAft>
            </a:pPr>
            <a:r>
              <a:rPr lang="es-ES" sz="2200" b="1" dirty="0">
                <a:latin typeface="Calibri" pitchFamily="34" charset="0"/>
              </a:rPr>
              <a:t>TARJETA</a:t>
            </a:r>
            <a:endParaRPr lang="es-ES" dirty="0"/>
          </a:p>
        </p:txBody>
      </p:sp>
      <p:pic>
        <p:nvPicPr>
          <p:cNvPr id="9" name="6 Imagen" descr="C:\Documents and Settings\Verónica\Escritorio\TARJETAS\CLAU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36838"/>
            <a:ext cx="13684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 Imagen" descr="C:\Documents and Settings\Verónica\Escritorio\TARJETAS\DIE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636838"/>
            <a:ext cx="1368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8064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Simulación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pic>
        <p:nvPicPr>
          <p:cNvPr id="21508" name="5 Imagen" descr="C:\Documents and Settings\Verónica\Escritorio\TARJETAS\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708275"/>
            <a:ext cx="1511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7 Imagen" descr="C:\Documents and Settings\Verónica\Escritorio\TARJETAS\RO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565400"/>
            <a:ext cx="15128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683568" y="4797152"/>
            <a:ext cx="79216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1600" b="1" dirty="0">
                <a:latin typeface="Arial" charset="0"/>
              </a:rPr>
              <a:t>RESPUESTA: ‘</a:t>
            </a:r>
            <a:r>
              <a:rPr lang="es-ES_tradnl" sz="2000" b="1" dirty="0">
                <a:latin typeface="Arial" charset="0"/>
              </a:rPr>
              <a:t>Sí, sí lleva gafas’.</a:t>
            </a: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 dirty="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21511" name="Text Box 2"/>
          <p:cNvSpPr txBox="1">
            <a:spLocks noChangeArrowheads="1"/>
          </p:cNvSpPr>
          <p:nvPr/>
        </p:nvSpPr>
        <p:spPr bwMode="auto">
          <a:xfrm>
            <a:off x="4643438" y="2565400"/>
            <a:ext cx="1368425" cy="20875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DORSO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DE LA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TARJETA</a:t>
            </a:r>
            <a:endParaRPr lang="es-ES"/>
          </a:p>
        </p:txBody>
      </p:sp>
      <p:sp>
        <p:nvSpPr>
          <p:cNvPr id="21512" name="Text Box 2"/>
          <p:cNvSpPr txBox="1">
            <a:spLocks noChangeArrowheads="1"/>
          </p:cNvSpPr>
          <p:nvPr/>
        </p:nvSpPr>
        <p:spPr bwMode="auto">
          <a:xfrm>
            <a:off x="1042988" y="2565400"/>
            <a:ext cx="1368425" cy="20875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DORSO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DE LA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TARJETA</a:t>
            </a:r>
            <a:endParaRPr lang="es-ES"/>
          </a:p>
        </p:txBody>
      </p:sp>
      <p:sp>
        <p:nvSpPr>
          <p:cNvPr id="9" name="8 Multiplicar"/>
          <p:cNvSpPr/>
          <p:nvPr/>
        </p:nvSpPr>
        <p:spPr bwMode="auto">
          <a:xfrm>
            <a:off x="5724525" y="1989138"/>
            <a:ext cx="2592388" cy="3384550"/>
          </a:xfrm>
          <a:prstGeom prst="mathMultiply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5" name="MS900097502[1].wav">
            <a:hlinkClick r:id="" action="ppaction://media"/>
          </p:cNvPr>
          <p:cNvPicPr>
            <a:picLocks noRot="1" noChangeAspect="1"/>
          </p:cNvPicPr>
          <p:nvPr>
            <a:wavAudioFile r:embed="rId1" name="MS900097502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3568" y="4797152"/>
            <a:ext cx="79216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1600" b="1" dirty="0">
                <a:latin typeface="Arial" charset="0"/>
              </a:rPr>
              <a:t>PREGUNTA: ‘</a:t>
            </a:r>
            <a:r>
              <a:rPr lang="es-ES_tradnl" sz="2000" b="1" dirty="0">
                <a:latin typeface="Arial" charset="0"/>
              </a:rPr>
              <a:t>¿Lleva gafas?’</a:t>
            </a: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 dirty="0">
              <a:solidFill>
                <a:srgbClr val="18141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510" grpId="0"/>
      <p:bldP spid="9" grpId="0" animBg="1"/>
      <p:bldP spid="11" grpId="1"/>
      <p:bldP spid="1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8064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Simulación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pic>
        <p:nvPicPr>
          <p:cNvPr id="22532" name="7 Imagen" descr="C:\Documents and Settings\Verónica\Escritorio\TARJETAS\R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565400"/>
            <a:ext cx="15128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611188" y="4797425"/>
            <a:ext cx="79216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1600" b="1" dirty="0">
                <a:latin typeface="Arial" charset="0"/>
              </a:rPr>
              <a:t>SOLUCIÓN: </a:t>
            </a:r>
            <a:r>
              <a:rPr lang="es-ES_tradnl" sz="2000" b="1" dirty="0">
                <a:latin typeface="Arial" charset="0"/>
              </a:rPr>
              <a:t>‘Es Rosa’</a:t>
            </a: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 dirty="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22534" name="Text Box 2"/>
          <p:cNvSpPr txBox="1">
            <a:spLocks noChangeArrowheads="1"/>
          </p:cNvSpPr>
          <p:nvPr/>
        </p:nvSpPr>
        <p:spPr bwMode="auto">
          <a:xfrm>
            <a:off x="4716463" y="2565400"/>
            <a:ext cx="1368425" cy="20875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DORSO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DE LA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TARJETA</a:t>
            </a:r>
            <a:endParaRPr lang="es-ES"/>
          </a:p>
        </p:txBody>
      </p:sp>
      <p:sp>
        <p:nvSpPr>
          <p:cNvPr id="22535" name="Text Box 2"/>
          <p:cNvSpPr txBox="1">
            <a:spLocks noChangeArrowheads="1"/>
          </p:cNvSpPr>
          <p:nvPr/>
        </p:nvSpPr>
        <p:spPr bwMode="auto">
          <a:xfrm>
            <a:off x="1042988" y="2565400"/>
            <a:ext cx="1368425" cy="20875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DORSO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DE LA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TARJETA</a:t>
            </a:r>
            <a:endParaRPr lang="es-ES"/>
          </a:p>
        </p:txBody>
      </p:sp>
      <p:sp>
        <p:nvSpPr>
          <p:cNvPr id="22536" name="Text Box 2"/>
          <p:cNvSpPr txBox="1">
            <a:spLocks noChangeArrowheads="1"/>
          </p:cNvSpPr>
          <p:nvPr/>
        </p:nvSpPr>
        <p:spPr bwMode="auto">
          <a:xfrm>
            <a:off x="6443663" y="2565400"/>
            <a:ext cx="1368425" cy="20875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DORSO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DE LA</a:t>
            </a:r>
          </a:p>
          <a:p>
            <a:pPr algn="ctr">
              <a:spcAft>
                <a:spcPts val="1000"/>
              </a:spcAft>
            </a:pPr>
            <a:r>
              <a:rPr lang="es-ES" sz="2200" b="1">
                <a:latin typeface="Calibri" pitchFamily="34" charset="0"/>
              </a:rPr>
              <a:t>TARJETA</a:t>
            </a:r>
            <a:endParaRPr lang="es-ES"/>
          </a:p>
        </p:txBody>
      </p:sp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5 Imagen" descr="C:\Documents and Settings\Verónica\Escritorio\TARJETAS\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708275"/>
            <a:ext cx="1511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2533" grpId="0"/>
      <p:bldP spid="225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4392612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  <a:defRPr/>
            </a:pPr>
            <a:r>
              <a:rPr lang="es-ES_tradnl" sz="2000" b="1" dirty="0">
                <a:latin typeface="Arial" charset="0"/>
              </a:rPr>
              <a:t>Evaluación</a:t>
            </a:r>
          </a:p>
          <a:p>
            <a:pPr marL="457200" indent="-457200">
              <a:lnSpc>
                <a:spcPct val="160000"/>
              </a:lnSpc>
              <a:buFont typeface="Arial" charset="0"/>
              <a:buNone/>
              <a:defRPr/>
            </a:pPr>
            <a:endParaRPr lang="es-ES" sz="2000" dirty="0"/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Autoevaluativo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Profesor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Exposición oral y no escrita</a:t>
            </a:r>
          </a:p>
          <a:p>
            <a:pPr marL="457200" indent="-457200">
              <a:lnSpc>
                <a:spcPct val="160000"/>
              </a:lnSpc>
              <a:buFont typeface="Arial" charset="0"/>
              <a:buNone/>
              <a:defRPr/>
            </a:pPr>
            <a:endParaRPr lang="es-ES_tradnl" sz="2000" b="1" dirty="0">
              <a:latin typeface="+mj-lt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  <a:defRPr/>
            </a:pPr>
            <a:r>
              <a:rPr lang="es-ES_tradnl" sz="2000" b="1" dirty="0">
                <a:latin typeface="Arial" charset="0"/>
              </a:rPr>
              <a:t> </a:t>
            </a: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  <a:defRPr/>
            </a:pPr>
            <a:endParaRPr lang="es-ES_tradnl" sz="20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es-ES_tradnl" sz="2000" dirty="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076825" y="1828800"/>
            <a:ext cx="3838575" cy="1887538"/>
          </a:xfrm>
          <a:prstGeom prst="rect">
            <a:avLst/>
          </a:prstGeom>
          <a:solidFill>
            <a:srgbClr val="C00000">
              <a:alpha val="50980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23557" name="Picture 2" descr="C:\Documents and Settings\Verónica\Configuración local\Archivos temporales de Internet\Content.IE5\CHZ3JYRN\MC9002307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76778">
            <a:off x="5364163" y="1196975"/>
            <a:ext cx="3405187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156325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>
                <a:latin typeface="Arial" charset="0"/>
              </a:rPr>
              <a:t>www.cruzroja.es     902 22 22 92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95936" y="1052736"/>
            <a:ext cx="1135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ja-JP" sz="2800" dirty="0">
                <a:solidFill>
                  <a:srgbClr val="FF0000"/>
                </a:solidFill>
                <a:latin typeface="Arial" charset="0"/>
                <a:ea typeface="ＭＳ Ｐゴシック" pitchFamily="-48" charset="-128"/>
              </a:rPr>
              <a:t>Índice</a:t>
            </a:r>
            <a:endParaRPr lang="es-ES_tradnl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11760" y="1772816"/>
            <a:ext cx="5410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s-ES_tradnl" sz="2000" dirty="0" smtClean="0">
                <a:solidFill>
                  <a:srgbClr val="FF0000"/>
                </a:solidFill>
                <a:latin typeface="Arial" charset="0"/>
              </a:rPr>
              <a:t>El juego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s-ES_tradnl" sz="2000" dirty="0" smtClean="0">
                <a:solidFill>
                  <a:srgbClr val="FF0000"/>
                </a:solidFill>
                <a:latin typeface="Arial" charset="0"/>
              </a:rPr>
              <a:t>Perfil </a:t>
            </a:r>
            <a:r>
              <a:rPr lang="es-ES_tradnl" sz="2000" dirty="0">
                <a:solidFill>
                  <a:srgbClr val="FF0000"/>
                </a:solidFill>
                <a:latin typeface="Arial" charset="0"/>
              </a:rPr>
              <a:t>del </a:t>
            </a:r>
            <a:r>
              <a:rPr lang="es-ES_tradnl" sz="2000" dirty="0" smtClean="0">
                <a:solidFill>
                  <a:srgbClr val="FF0000"/>
                </a:solidFill>
                <a:latin typeface="Arial" charset="0"/>
              </a:rPr>
              <a:t>estudiante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s-ES_tradnl" sz="2000" dirty="0" smtClean="0">
                <a:solidFill>
                  <a:srgbClr val="FF0000"/>
                </a:solidFill>
                <a:latin typeface="Arial" charset="0"/>
              </a:rPr>
              <a:t>Material</a:t>
            </a:r>
            <a:endParaRPr lang="es-ES_tradnl" sz="2000" dirty="0">
              <a:solidFill>
                <a:srgbClr val="FF0000"/>
              </a:solidFill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s-ES_tradnl" sz="2000" dirty="0">
                <a:solidFill>
                  <a:srgbClr val="FF0000"/>
                </a:solidFill>
                <a:latin typeface="Arial" charset="0"/>
              </a:rPr>
              <a:t>Nivel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s-ES_tradnl" sz="2000" dirty="0" err="1">
                <a:solidFill>
                  <a:srgbClr val="FF0000"/>
                </a:solidFill>
                <a:latin typeface="Arial" charset="0"/>
              </a:rPr>
              <a:t>Temporalización</a:t>
            </a:r>
            <a:endParaRPr lang="es-ES_tradnl" sz="2000" dirty="0">
              <a:solidFill>
                <a:srgbClr val="FF0000"/>
              </a:solidFill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s-ES_tradnl" sz="2000" dirty="0">
                <a:solidFill>
                  <a:srgbClr val="FF0000"/>
                </a:solidFill>
                <a:latin typeface="Arial" charset="0"/>
              </a:rPr>
              <a:t>Objetivos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s-ES_tradnl" sz="2000" dirty="0" smtClean="0">
                <a:solidFill>
                  <a:srgbClr val="FF0000"/>
                </a:solidFill>
                <a:latin typeface="Arial" charset="0"/>
              </a:rPr>
              <a:t>Simulación </a:t>
            </a:r>
            <a:endParaRPr lang="es-ES_tradnl" sz="2000" dirty="0">
              <a:solidFill>
                <a:srgbClr val="FF0000"/>
              </a:solidFill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s-ES_tradnl" sz="2000" dirty="0">
                <a:solidFill>
                  <a:srgbClr val="FF0000"/>
                </a:solidFill>
                <a:latin typeface="Arial" charset="0"/>
              </a:rPr>
              <a:t>Evaluación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4213" y="1341438"/>
            <a:ext cx="4572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b="1">
                <a:latin typeface="Arial" charset="0"/>
              </a:rPr>
              <a:t>El juego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Título de la presentación</a:t>
            </a: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11188" y="2492375"/>
            <a:ext cx="48958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Wingdings" pitchFamily="2" charset="2"/>
              <a:buChar char="ü"/>
            </a:pPr>
            <a:r>
              <a:rPr lang="es-ES_tradnl" sz="2000">
                <a:latin typeface="Arial" charset="0"/>
              </a:rPr>
              <a:t>Dinámica del juego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ü"/>
            </a:pPr>
            <a:r>
              <a:rPr lang="es-ES_tradnl" sz="2000">
                <a:latin typeface="Arial" charset="0"/>
              </a:rPr>
              <a:t>Extensión ~ desconocido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ü"/>
            </a:pPr>
            <a:r>
              <a:rPr lang="es-ES_tradnl" sz="2000">
                <a:latin typeface="Arial" charset="0"/>
              </a:rPr>
              <a:t>Sencillez de las reglas</a:t>
            </a:r>
          </a:p>
          <a:p>
            <a:pPr marL="457200" indent="-457200">
              <a:lnSpc>
                <a:spcPct val="160000"/>
              </a:lnSpc>
            </a:pPr>
            <a:r>
              <a:rPr lang="es-ES_tradnl" sz="2000">
                <a:latin typeface="Arial" charset="0"/>
              </a:rPr>
              <a:t>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87900" y="1828800"/>
            <a:ext cx="4127500" cy="2105025"/>
          </a:xfrm>
          <a:prstGeom prst="rect">
            <a:avLst/>
          </a:prstGeom>
          <a:solidFill>
            <a:srgbClr val="C00000">
              <a:alpha val="50980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4342" name="Picture 6" descr="C:\Documents and Settings\Verónica\Configuración local\Archivos temporales de Internet\Content.IE5\25BQNMYX\MC90043392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48710">
            <a:off x="5508625" y="1412875"/>
            <a:ext cx="29511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41767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Perfil del estudiante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		Diferencias LA y LE</a:t>
            </a:r>
          </a:p>
          <a:p>
            <a:pPr marL="457200" indent="-457200">
              <a:lnSpc>
                <a:spcPct val="8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			</a:t>
            </a:r>
          </a:p>
          <a:p>
            <a:pPr marL="457200" indent="-457200">
              <a:lnSpc>
                <a:spcPct val="8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	</a:t>
            </a:r>
          </a:p>
          <a:p>
            <a:pPr marL="457200" indent="-457200">
              <a:lnSpc>
                <a:spcPct val="8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	</a:t>
            </a: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87900" y="1828800"/>
            <a:ext cx="4127500" cy="2105025"/>
          </a:xfrm>
          <a:prstGeom prst="rect">
            <a:avLst/>
          </a:prstGeom>
          <a:solidFill>
            <a:srgbClr val="C00000">
              <a:alpha val="50980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6149" name="Picture 7" descr="http://ficus.pntic.mec.es/ibus0001/imagenes/mapa%20migra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56282">
            <a:off x="4945063" y="1747838"/>
            <a:ext cx="38258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850" y="2997200"/>
          <a:ext cx="4320480" cy="267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06365"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solidFill>
                            <a:srgbClr val="181412"/>
                          </a:solidFill>
                          <a:latin typeface="Arial" charset="0"/>
                        </a:rPr>
                        <a:t>LE	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solidFill>
                            <a:srgbClr val="181412"/>
                          </a:solidFill>
                          <a:latin typeface="Arial" charset="0"/>
                        </a:rPr>
                        <a:t>LA</a:t>
                      </a:r>
                      <a:endParaRPr lang="es-ES" dirty="0"/>
                    </a:p>
                  </a:txBody>
                  <a:tcPr/>
                </a:tc>
              </a:tr>
              <a:tr h="755421"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solidFill>
                            <a:srgbClr val="181412"/>
                          </a:solidFill>
                          <a:latin typeface="Arial" charset="0"/>
                        </a:rPr>
                        <a:t>Más tiempo  Menos práctica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solidFill>
                            <a:srgbClr val="181412"/>
                          </a:solidFill>
                          <a:latin typeface="Arial" charset="0"/>
                        </a:rPr>
                        <a:t>Puesta en práctica urgente</a:t>
                      </a:r>
                    </a:p>
                  </a:txBody>
                  <a:tcPr/>
                </a:tc>
              </a:tr>
              <a:tr h="306365"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solidFill>
                            <a:srgbClr val="181412"/>
                          </a:solidFill>
                          <a:latin typeface="Arial" charset="0"/>
                        </a:rPr>
                        <a:t>Gramatical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solidFill>
                            <a:srgbClr val="181412"/>
                          </a:solidFill>
                          <a:latin typeface="Arial" charset="0"/>
                        </a:rPr>
                        <a:t>Comunicación</a:t>
                      </a:r>
                      <a:endParaRPr lang="es-ES" dirty="0"/>
                    </a:p>
                  </a:txBody>
                  <a:tcPr/>
                </a:tc>
              </a:tr>
              <a:tr h="755421"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solidFill>
                            <a:srgbClr val="181412"/>
                          </a:solidFill>
                          <a:latin typeface="Arial" charset="0"/>
                        </a:rPr>
                        <a:t>Base occidental  (=alfabeto)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solidFill>
                            <a:srgbClr val="181412"/>
                          </a:solidFill>
                          <a:latin typeface="Arial" charset="0"/>
                        </a:rPr>
                        <a:t>base no occidental (≠alfabeto, direccionalidad)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16865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Material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Tarjetas</a:t>
            </a:r>
          </a:p>
          <a:p>
            <a:pPr marL="457200" indent="-457200">
              <a:lnSpc>
                <a:spcPct val="15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		desechables 	plastificadas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Preparación sencilla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Económico</a:t>
            </a: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81400" y="1828800"/>
            <a:ext cx="5334000" cy="2667000"/>
          </a:xfrm>
          <a:prstGeom prst="rect">
            <a:avLst/>
          </a:prstGeom>
          <a:solidFill>
            <a:srgbClr val="C00000">
              <a:alpha val="50980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7173" name="Picture 2" descr="C:\Documents and Settings\Verónica\Escritorio\TARJETAS\VÍ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3221">
            <a:off x="4716463" y="1916113"/>
            <a:ext cx="101123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C:\Documents and Settings\Verónica\Escritorio\TARJETAS\AL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48558">
            <a:off x="3492500" y="2133600"/>
            <a:ext cx="1009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C:\Documents and Settings\Verónica\Escritorio\TARJETAS\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0716">
            <a:off x="5254625" y="1989138"/>
            <a:ext cx="9858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 descr="C:\Documents and Settings\Verónica\Escritorio\TARJETAS\ÁNG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84979">
            <a:off x="5814219" y="1837532"/>
            <a:ext cx="102393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C:\Documents and Settings\Verónica\Escritorio\TARJETAS\CARL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04564">
            <a:off x="4284663" y="3068638"/>
            <a:ext cx="10731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 descr="C:\Documents and Settings\Verónica\Escritorio\TARJETAS\CLAU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37419">
            <a:off x="6659563" y="1989138"/>
            <a:ext cx="10937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8" descr="C:\Documents and Settings\Verónica\Escritorio\TARJETAS\DIE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747373">
            <a:off x="7524750" y="1989138"/>
            <a:ext cx="11064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9" descr="C:\Documents and Settings\Verónica\Escritorio\TARJETAS\LUCÍ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030443">
            <a:off x="5221288" y="2852738"/>
            <a:ext cx="104933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0" descr="C:\Documents and Settings\Verónica\Escritorio\TARJETAS\PATRIC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38942">
            <a:off x="5940425" y="2924175"/>
            <a:ext cx="10509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1" descr="C:\Documents and Settings\Verónica\Escritorio\TARJETAS\PEDR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4016312">
            <a:off x="6731794" y="2853531"/>
            <a:ext cx="10509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2" descr="C:\Documents and Settings\Verónica\Escritorio\TARJETAS\ROBERT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24707">
            <a:off x="3924300" y="2276475"/>
            <a:ext cx="10096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3" descr="C:\Documents and Settings\Verónica\Escritorio\TARJETAS\ROS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2852738"/>
            <a:ext cx="1079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1557338"/>
            <a:ext cx="33845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Material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Características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exagerados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variedad de rasgos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definidos</a:t>
            </a: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81400" y="1828800"/>
            <a:ext cx="5334000" cy="2667000"/>
          </a:xfrm>
          <a:prstGeom prst="rect">
            <a:avLst/>
          </a:prstGeom>
          <a:solidFill>
            <a:srgbClr val="C00000">
              <a:alpha val="50980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8197" name="Picture 2" descr="C:\Documents and Settings\Verónica\Escritorio\TARJETAS\VÍ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3221">
            <a:off x="4716463" y="1916113"/>
            <a:ext cx="101123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C:\Documents and Settings\Verónica\Escritorio\TARJETAS\AL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48558">
            <a:off x="3492500" y="2133600"/>
            <a:ext cx="1009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C:\Documents and Settings\Verónica\Escritorio\TARJETAS\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0716">
            <a:off x="5254625" y="1989138"/>
            <a:ext cx="9858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C:\Documents and Settings\Verónica\Escritorio\TARJETAS\ÁNG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84979">
            <a:off x="5814219" y="1837532"/>
            <a:ext cx="102393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 descr="C:\Documents and Settings\Verónica\Escritorio\TARJETAS\CARL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04564">
            <a:off x="4284663" y="3068638"/>
            <a:ext cx="10731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7" descr="C:\Documents and Settings\Verónica\Escritorio\TARJETAS\CLAU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37419">
            <a:off x="6659563" y="1989138"/>
            <a:ext cx="10937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8" descr="C:\Documents and Settings\Verónica\Escritorio\TARJETAS\DIE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747373">
            <a:off x="7524750" y="1989138"/>
            <a:ext cx="11064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9" descr="C:\Documents and Settings\Verónica\Escritorio\TARJETAS\LUCÍ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030443">
            <a:off x="5221288" y="2852738"/>
            <a:ext cx="104933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0" descr="C:\Documents and Settings\Verónica\Escritorio\TARJETAS\PATRIC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38942">
            <a:off x="5940425" y="2924175"/>
            <a:ext cx="10509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1" descr="C:\Documents and Settings\Verónica\Escritorio\TARJETAS\PEDR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4016312">
            <a:off x="6731794" y="2853531"/>
            <a:ext cx="10509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2" descr="C:\Documents and Settings\Verónica\Escritorio\TARJETAS\ROBERT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24707">
            <a:off x="3924300" y="2276475"/>
            <a:ext cx="10096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3" descr="C:\Documents and Settings\Verónica\Escritorio\TARJETAS\ROS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2852738"/>
            <a:ext cx="1079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43926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Nivel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A1  </a:t>
            </a:r>
            <a:r>
              <a:rPr lang="es-ES_tradnl" sz="2000">
                <a:solidFill>
                  <a:srgbClr val="181412"/>
                </a:solidFill>
                <a:latin typeface="Arial" charset="0"/>
                <a:sym typeface="Wingdings" pitchFamily="2" charset="2"/>
              </a:rPr>
              <a:t> descripciones </a:t>
            </a:r>
          </a:p>
          <a:p>
            <a:pPr marL="457200" indent="-457200">
              <a:lnSpc>
                <a:spcPct val="20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  <a:sym typeface="Wingdings" pitchFamily="2" charset="2"/>
              </a:rPr>
              <a:t>	 verbos ser/tener</a:t>
            </a:r>
          </a:p>
          <a:p>
            <a:pPr marL="457200" indent="-457200">
              <a:lnSpc>
                <a:spcPct val="20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  <a:sym typeface="Wingdings" pitchFamily="2" charset="2"/>
              </a:rPr>
              <a:t>Destrezas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s-ES_tradnl" sz="2000">
                <a:solidFill>
                  <a:srgbClr val="181412"/>
                </a:solidFill>
                <a:latin typeface="Arial" charset="0"/>
                <a:sym typeface="Wingdings" pitchFamily="2" charset="2"/>
              </a:rPr>
              <a:t>comprensión oral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s-ES_tradnl" sz="2000">
                <a:solidFill>
                  <a:srgbClr val="181412"/>
                </a:solidFill>
                <a:latin typeface="Arial" charset="0"/>
                <a:sym typeface="Wingdings" pitchFamily="2" charset="2"/>
              </a:rPr>
              <a:t>expresión oral </a:t>
            </a:r>
            <a:endParaRPr lang="es-ES_tradnl" sz="2000">
              <a:solidFill>
                <a:srgbClr val="181412"/>
              </a:solidFill>
              <a:latin typeface="Arial" charset="0"/>
            </a:endParaRPr>
          </a:p>
          <a:p>
            <a:pPr marL="457200" indent="-457200">
              <a:lnSpc>
                <a:spcPct val="20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76825" y="1828800"/>
            <a:ext cx="3838575" cy="1887538"/>
          </a:xfrm>
          <a:prstGeom prst="rect">
            <a:avLst/>
          </a:prstGeom>
          <a:solidFill>
            <a:srgbClr val="C00000">
              <a:alpha val="50980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9221" name="Picture 2" descr="C:\Documents and Settings\Verónica\Configuración local\Archivos temporales de Internet\Content.IE5\BA5OU0CZ\MC9003013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71736">
            <a:off x="5332413" y="1554163"/>
            <a:ext cx="32702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Documents and Settings\Verónica\Configuración local\Archivos temporales de Internet\Content.IE5\1AGQ3LGZ\MC9004346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412875"/>
            <a:ext cx="1981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http://tonilazaro.blogia.com/upload/20081014181223-interrogan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681163"/>
            <a:ext cx="5857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PubOvalCallout"/>
          <p:cNvSpPr>
            <a:spLocks noEditPoints="1" noChangeArrowheads="1"/>
          </p:cNvSpPr>
          <p:nvPr/>
        </p:nvSpPr>
        <p:spPr bwMode="auto">
          <a:xfrm>
            <a:off x="4643438" y="1700213"/>
            <a:ext cx="1368425" cy="136842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25" name="9 CuadroTexto"/>
          <p:cNvSpPr txBox="1">
            <a:spLocks noChangeArrowheads="1"/>
          </p:cNvSpPr>
          <p:nvPr/>
        </p:nvSpPr>
        <p:spPr bwMode="auto">
          <a:xfrm>
            <a:off x="5003800" y="1916113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OK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43926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Temporalización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Principio curso </a:t>
            </a:r>
            <a:r>
              <a:rPr lang="es-ES_tradnl" sz="2000">
                <a:solidFill>
                  <a:srgbClr val="181412"/>
                </a:solidFill>
                <a:latin typeface="Arial" charset="0"/>
                <a:sym typeface="Wingdings" pitchFamily="2" charset="2"/>
              </a:rPr>
              <a:t> interrelación</a:t>
            </a:r>
            <a:endParaRPr lang="es-ES_tradnl" sz="2000">
              <a:solidFill>
                <a:srgbClr val="181412"/>
              </a:solidFill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Duración </a:t>
            </a:r>
            <a:r>
              <a:rPr lang="es-ES_tradnl" sz="2000">
                <a:solidFill>
                  <a:srgbClr val="181412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s-ES_tradnl" sz="2000">
                <a:solidFill>
                  <a:srgbClr val="181412"/>
                </a:solidFill>
                <a:latin typeface="Arial" charset="0"/>
              </a:rPr>
              <a:t>1 clase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Puesta en común </a:t>
            </a:r>
            <a:r>
              <a:rPr lang="es-ES_tradnl" sz="2000">
                <a:solidFill>
                  <a:srgbClr val="181412"/>
                </a:solidFill>
                <a:latin typeface="Arial" charset="0"/>
                <a:sym typeface="Wingdings" pitchFamily="2" charset="2"/>
              </a:rPr>
              <a:t> glosario</a:t>
            </a:r>
            <a:endParaRPr lang="es-ES_tradnl" sz="2000">
              <a:solidFill>
                <a:srgbClr val="181412"/>
              </a:solidFill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076825" y="1828800"/>
            <a:ext cx="3838575" cy="1887538"/>
          </a:xfrm>
          <a:prstGeom prst="rect">
            <a:avLst/>
          </a:prstGeom>
          <a:solidFill>
            <a:srgbClr val="C00000">
              <a:alpha val="50980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0245" name="Picture 4" descr="http://www.blogodisea.com/wp-content/uploads/2008/11/rel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85058">
            <a:off x="5889625" y="16462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43926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None/>
            </a:pPr>
            <a:r>
              <a:rPr lang="es-ES_tradnl" sz="2000" b="1">
                <a:latin typeface="Arial" charset="0"/>
              </a:rPr>
              <a:t>Temporalización</a:t>
            </a: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60000"/>
              </a:lnSpc>
              <a:buFont typeface="Arial" charset="0"/>
              <a:buNone/>
            </a:pPr>
            <a:endParaRPr lang="es-ES_tradnl" sz="2000">
              <a:latin typeface="Arial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3 fases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Vocal: profesor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Vocal: alumno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Por parejas</a:t>
            </a:r>
          </a:p>
          <a:p>
            <a:pPr marL="457200" indent="-457200">
              <a:lnSpc>
                <a:spcPct val="15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s-ES_tradnl" sz="2000">
                <a:solidFill>
                  <a:srgbClr val="181412"/>
                </a:solidFill>
                <a:latin typeface="Arial" charset="0"/>
              </a:rPr>
              <a:t>1 pregunta por turno</a:t>
            </a:r>
          </a:p>
          <a:p>
            <a:pPr marL="457200" indent="-457200">
              <a:lnSpc>
                <a:spcPct val="80000"/>
              </a:lnSpc>
            </a:pPr>
            <a:endParaRPr lang="es-ES_tradnl" sz="2000">
              <a:solidFill>
                <a:srgbClr val="181412"/>
              </a:solidFill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>
                <a:solidFill>
                  <a:schemeClr val="bg2"/>
                </a:solidFill>
                <a:latin typeface="Arial" charset="0"/>
              </a:rPr>
              <a:t>¿Quién es quien? La descripción en el aula de ELE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76825" y="1828800"/>
            <a:ext cx="3838575" cy="1887538"/>
          </a:xfrm>
          <a:prstGeom prst="rect">
            <a:avLst/>
          </a:prstGeom>
          <a:solidFill>
            <a:srgbClr val="C00000">
              <a:alpha val="50980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1269" name="Picture 4" descr="http://www.blogodisea.com/wp-content/uploads/2008/11/rel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85058">
            <a:off x="5889625" y="16462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ortada castell">
  <a:themeElements>
    <a:clrScheme name="plantilla portada caste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portada castell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lantilla portada cast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rtada cast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rtada cast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rtada cast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rtada cast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rtada cast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ortada cast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ortada cast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ortada cast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ortada cast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ortada cast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ortada cast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 contenidos cast">
  <a:themeElements>
    <a:clrScheme name="plantilla contenidos c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contenidos cast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lantilla contenidos ca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ontenidos ca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ontenidos ca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ontenidos ca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ontenidos ca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ontenidos ca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ontenidos ca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ontenidos ca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ontenidos ca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ontenidos ca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ontenidos ca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ontenidos ca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lantilla cierre castellano">
  <a:themeElements>
    <a:clrScheme name="plantilla cierre castella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cierre castellan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lantilla cierre castella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rre castella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rre castella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rre castella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rre castella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rre castella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ierre castella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ierre castella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ierre castella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ierre castella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ierre castella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ierre castella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X:Plantillas:Mis plantillas:castellano:plantilla cierre castellano.pot</Template>
  <TotalTime>503</TotalTime>
  <Words>428</Words>
  <Application>Microsoft Office PowerPoint</Application>
  <PresentationFormat>Presentación en pantalla (4:3)</PresentationFormat>
  <Paragraphs>140</Paragraphs>
  <Slides>17</Slides>
  <Notes>2</Notes>
  <HiddenSlides>0</HiddenSlides>
  <MMClips>4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plantilla portada castell</vt:lpstr>
      <vt:lpstr>plantilla contenidos cast</vt:lpstr>
      <vt:lpstr>plantilla cierre castellano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	閌]櫤ꌪ횘뿿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 Delgado</dc:creator>
  <cp:lastModifiedBy>Vero y Vicente</cp:lastModifiedBy>
  <cp:revision>123</cp:revision>
  <dcterms:created xsi:type="dcterms:W3CDTF">2008-07-14T19:12:39Z</dcterms:created>
  <dcterms:modified xsi:type="dcterms:W3CDTF">2011-02-24T19:33:33Z</dcterms:modified>
</cp:coreProperties>
</file>